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36" autoAdjust="0"/>
  </p:normalViewPr>
  <p:slideViewPr>
    <p:cSldViewPr>
      <p:cViewPr varScale="1">
        <p:scale>
          <a:sx n="85" d="100"/>
          <a:sy n="85" d="100"/>
        </p:scale>
        <p:origin x="-13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1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6E3A-E694-4B51-BA08-1303616F6A28}" type="datetimeFigureOut">
              <a:rPr lang="bg-BG" smtClean="0"/>
              <a:t>24.11.2019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FA4B-D9A4-4526-AAAC-A38AB76CFA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526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6E3A-E694-4B51-BA08-1303616F6A28}" type="datetimeFigureOut">
              <a:rPr lang="bg-BG" smtClean="0"/>
              <a:t>24.11.2019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FA4B-D9A4-4526-AAAC-A38AB76CFA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2712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6E3A-E694-4B51-BA08-1303616F6A28}" type="datetimeFigureOut">
              <a:rPr lang="bg-BG" smtClean="0"/>
              <a:t>24.11.2019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FA4B-D9A4-4526-AAAC-A38AB76CFA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817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6E3A-E694-4B51-BA08-1303616F6A28}" type="datetimeFigureOut">
              <a:rPr lang="bg-BG" smtClean="0"/>
              <a:t>24.11.2019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FA4B-D9A4-4526-AAAC-A38AB76CFA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90547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6E3A-E694-4B51-BA08-1303616F6A28}" type="datetimeFigureOut">
              <a:rPr lang="bg-BG" smtClean="0"/>
              <a:t>24.11.2019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FA4B-D9A4-4526-AAAC-A38AB76CFA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0679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6E3A-E694-4B51-BA08-1303616F6A28}" type="datetimeFigureOut">
              <a:rPr lang="bg-BG" smtClean="0"/>
              <a:t>24.11.2019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FA4B-D9A4-4526-AAAC-A38AB76CFA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135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6E3A-E694-4B51-BA08-1303616F6A28}" type="datetimeFigureOut">
              <a:rPr lang="bg-BG" smtClean="0"/>
              <a:t>24.11.2019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FA4B-D9A4-4526-AAAC-A38AB76CFA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8919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6E3A-E694-4B51-BA08-1303616F6A28}" type="datetimeFigureOut">
              <a:rPr lang="bg-BG" smtClean="0"/>
              <a:t>24.11.2019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FA4B-D9A4-4526-AAAC-A38AB76CFA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6676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6E3A-E694-4B51-BA08-1303616F6A28}" type="datetimeFigureOut">
              <a:rPr lang="bg-BG" smtClean="0"/>
              <a:t>24.11.2019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FA4B-D9A4-4526-AAAC-A38AB76CFA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286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6E3A-E694-4B51-BA08-1303616F6A28}" type="datetimeFigureOut">
              <a:rPr lang="bg-BG" smtClean="0"/>
              <a:t>24.11.2019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FA4B-D9A4-4526-AAAC-A38AB76CFA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9192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6E3A-E694-4B51-BA08-1303616F6A28}" type="datetimeFigureOut">
              <a:rPr lang="bg-BG" smtClean="0"/>
              <a:t>24.11.2019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FA4B-D9A4-4526-AAAC-A38AB76CFA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0037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A6E3A-E694-4B51-BA08-1303616F6A28}" type="datetimeFigureOut">
              <a:rPr lang="bg-BG" smtClean="0"/>
              <a:t>24.11.2019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0FA4B-D9A4-4526-AAAC-A38AB76CFA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7336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30"/>
            <a:ext cx="9144000" cy="684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06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НАЦИОНАЛНА СЕДМИЦА НА ЧЕТЕНЕТО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ПРЕЗ СЕДМИЦАТА ОТ 22.10. ДО 26.10.2018 Г. ДЕТСКАТА ГРАДИНА СЕ ВКЛЮЧИ В НАЦИОНАЛНАТА СЕДМИЦА НА ЧЕТЕНЕТО. ТЯ Е ВЪВ ВРЪЗКА С ИЗПЪЛНЕНИЕТО НА „НАЦИОНАЛНА СТРАТЕГИЯ ЗА ПОВИШАВАНЕ НА ГРАМОТНОСТТА“ НА МОН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endParaRPr lang="bg-BG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55" y="1805167"/>
            <a:ext cx="1547664" cy="1031776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013176"/>
            <a:ext cx="1547664" cy="1031776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4" y="3405336"/>
            <a:ext cx="1547664" cy="1031776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6465"/>
            <a:ext cx="1547664" cy="1031776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76465"/>
            <a:ext cx="1547664" cy="1031776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05167"/>
            <a:ext cx="1547664" cy="1031776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921224"/>
            <a:ext cx="2682552" cy="1788368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887" y="3921224"/>
            <a:ext cx="2771993" cy="184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25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Празнуваме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с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нашите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родители –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Ден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християнското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семейство.</a:t>
            </a:r>
            <a:endParaRPr lang="bg-BG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65104"/>
            <a:ext cx="2555776" cy="1703851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902111"/>
            <a:ext cx="2555776" cy="1703851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56792"/>
            <a:ext cx="2555776" cy="170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65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000" b="1" dirty="0" smtClean="0">
                <a:latin typeface="Arial" pitchFamily="34" charset="0"/>
                <a:cs typeface="Arial" pitchFamily="34" charset="0"/>
              </a:rPr>
              <a:t>ДЕКЕМВРИ </a:t>
            </a:r>
            <a:br>
              <a:rPr lang="bg-BG" sz="2000" b="1" dirty="0" smtClean="0">
                <a:latin typeface="Arial" pitchFamily="34" charset="0"/>
                <a:cs typeface="Arial" pitchFamily="34" charset="0"/>
              </a:rPr>
            </a:br>
            <a:r>
              <a:rPr lang="bg-BG" sz="2000" b="1" dirty="0" smtClean="0">
                <a:latin typeface="Arial" pitchFamily="34" charset="0"/>
                <a:cs typeface="Arial" pitchFamily="34" charset="0"/>
              </a:rPr>
              <a:t>ВЕСЕЛИ ПРАЗНИЦИ!!!</a:t>
            </a:r>
            <a:r>
              <a:rPr lang="bg-BG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bg-BG" sz="2000" dirty="0" smtClean="0">
                <a:latin typeface="Arial" pitchFamily="34" charset="0"/>
                <a:cs typeface="Arial" pitchFamily="34" charset="0"/>
              </a:rPr>
            </a:br>
            <a:endParaRPr lang="bg-BG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21093"/>
            <a:ext cx="8388424" cy="559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34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bg-BG" sz="2000" b="1" dirty="0" smtClean="0">
                <a:latin typeface="Arial" pitchFamily="34" charset="0"/>
                <a:cs typeface="Arial" pitchFamily="34" charset="0"/>
              </a:rPr>
              <a:t>МАРТ</a:t>
            </a:r>
            <a:endParaRPr lang="bg-BG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2483768" cy="1655845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48873"/>
            <a:ext cx="2483768" cy="1655845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89040"/>
            <a:ext cx="2483768" cy="1655845"/>
          </a:xfrm>
          <a:prstGeom prst="rect">
            <a:avLst/>
          </a:prstGeom>
        </p:spPr>
      </p:pic>
      <p:sp>
        <p:nvSpPr>
          <p:cNvPr id="7" name="Текстово поле 6"/>
          <p:cNvSpPr txBox="1"/>
          <p:nvPr/>
        </p:nvSpPr>
        <p:spPr>
          <a:xfrm>
            <a:off x="683568" y="3276796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Да сме бели и червени</a:t>
            </a:r>
            <a:endParaRPr lang="bg-BG" dirty="0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3554760" y="4616962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  Поклон пред героите</a:t>
            </a:r>
            <a:endParaRPr lang="bg-BG" dirty="0"/>
          </a:p>
        </p:txBody>
      </p:sp>
      <p:sp>
        <p:nvSpPr>
          <p:cNvPr id="9" name="Текстово поле 8"/>
          <p:cNvSpPr txBox="1"/>
          <p:nvPr/>
        </p:nvSpPr>
        <p:spPr>
          <a:xfrm>
            <a:off x="6372200" y="5949280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      Обичам те мамо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16712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722511"/>
          </a:xfrm>
        </p:spPr>
        <p:txBody>
          <a:bodyPr>
            <a:normAutofit/>
          </a:bodyPr>
          <a:lstStyle/>
          <a:p>
            <a:r>
              <a:rPr lang="bg-BG" sz="2000" b="1" dirty="0" smtClean="0">
                <a:latin typeface="Arial" pitchFamily="34" charset="0"/>
                <a:cs typeface="Arial" pitchFamily="34" charset="0"/>
              </a:rPr>
              <a:t>Април</a:t>
            </a:r>
            <a:endParaRPr lang="bg-BG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лавие 3"/>
          <p:cNvSpPr>
            <a:spLocks noGrp="1"/>
          </p:cNvSpPr>
          <p:nvPr>
            <p:ph type="subTitle" idx="1"/>
          </p:nvPr>
        </p:nvSpPr>
        <p:spPr>
          <a:xfrm>
            <a:off x="1475656" y="1052736"/>
            <a:ext cx="6400800" cy="1270992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КОЙ ЛИ ПРИКАЗКИ ТАКА ОБИЧА?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КОЙ ЛИ ДУМИЧКИ НА ГЛАС ИЗРИЧА?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КОЙ ЛИ НЕ МЕЧТАЕ ТАЙНО ДА Е В ПРИКАЗКА БЕЗКРАЙНА?</a:t>
            </a:r>
          </a:p>
          <a:p>
            <a:endParaRPr lang="bg-BG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725144"/>
            <a:ext cx="2532248" cy="1688165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284984"/>
            <a:ext cx="2592288" cy="1728192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8" y="2276872"/>
            <a:ext cx="2556792" cy="170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9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ЗДРАВЕЙ ЛЯТО!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ЧЕСТИТ РОЖДЕН ДЕН ДЕТСКА ГРАДИНА!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НА ДОБЪР ЧАС!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bg-BG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198513"/>
            <a:ext cx="1403648" cy="935765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517" y="4797151"/>
            <a:ext cx="1403648" cy="935765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497" y="4869160"/>
            <a:ext cx="1295636" cy="863757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81" y="4806539"/>
            <a:ext cx="1389567" cy="926377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628798"/>
            <a:ext cx="1403648" cy="935765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628799"/>
            <a:ext cx="1403648" cy="935765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1403648" cy="935765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272" y="3227850"/>
            <a:ext cx="1403648" cy="93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70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481054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СВЕТЪТ ЩЕ БЪДЕ ПО – ДОБРО МЯСТО АКО ВСЕКИ ОБИЧА НЕ САМО СВОИТЕ, А ВСИЧКИ ДЕЦА!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НАУЧИХМЕ СЕ НА МНОГО НЕЩА: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ДА БЪДЕМ ДОБРИ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ДА БЪДЕМ УПОРИТИ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ДА БЪДЕМ ПРИЯТЕЛИ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ДА УПОРСТВАМЕ, ДА СЕ УЧИМ, ДА ПРЕВЪРНЕМ СВЕТА В ЧУДЕСНО МЯСТО ЗА ЖИВЕЕНЕ!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ДГ „ЛИЛИЯ“</a:t>
            </a:r>
            <a:br>
              <a:rPr lang="ru-RU" sz="2000" dirty="0" smtClean="0">
                <a:latin typeface="Arial Black" pitchFamily="34" charset="0"/>
              </a:rPr>
            </a:br>
            <a:endParaRPr lang="bg-BG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33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96944" cy="147002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ПРИКАЗКАТА ЗА ЗЛАТНИТЕ МОМИЧЕТА И МОМЧЕТА  ПРОДЪЛЖАВА</a:t>
            </a:r>
            <a:endParaRPr lang="bg-BG" sz="2000" dirty="0">
              <a:latin typeface="Arial Black" pitchFamily="34" charset="0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7992888" cy="4608512"/>
          </a:xfrm>
        </p:spPr>
        <p:txBody>
          <a:bodyPr>
            <a:normAutofit fontScale="77500" lnSpcReduction="20000"/>
          </a:bodyPr>
          <a:lstStyle/>
          <a:p>
            <a:r>
              <a:rPr lang="ru-RU" sz="2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НАШАТА ЦЕЛ</a:t>
            </a:r>
          </a:p>
          <a:p>
            <a:r>
              <a:rPr lang="ru-RU" sz="2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	ПОВИШАВАНЕ КОНКУРЕНТНОСПОСОБНОСТТА И ПРЕДЛАГАНЕ НА КАЧЕСТВЕНИ И СЪВРЕМЕННИ ВЪЗПИТАТЕЛНО – ОБРАЗОВАТЕЛНИ УСЛУГИ.</a:t>
            </a:r>
          </a:p>
          <a:p>
            <a:r>
              <a:rPr lang="ru-RU" sz="2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	СЪЗДАВАНЕ НА ВЪЗПИТАТЕЛНО – ОБРАЗОВАТЕЛЕН ПРОЦЕС НАСИТЕН С ЕТИКАТА НА ЧОВЕШКИТЕ ВЗАИМООТНОШЕНИЯ.</a:t>
            </a:r>
          </a:p>
          <a:p>
            <a:r>
              <a:rPr lang="ru-RU" sz="2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	ПРОДЪЛЖАВАНЕ РАБОТАТА ПО АДАПТАЦИЯ И СОЦИАЛИЗАЦИЯ НА ДЕЦА И РОДИТЕЛИ В УСЛОВИЯТА НА ДЕТСКАТА ГРАДИНА И СЪЗДАВАНЕ НА УСЛОВИЯ ЗА СОЦИАЛНА ИНТЕГРАЦИЯ.</a:t>
            </a:r>
          </a:p>
          <a:p>
            <a:r>
              <a:rPr lang="ru-RU" sz="2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	ОСИГУРЯВАНЕ ПРАВОТО НА УЧАСТИЕ НА СЕМЕЙНАТА ОБЩНОСТ В РЕАЛИЗИРАНЕ НА ЕДИНЕН  ВЪЗПИТАТЕЛЕН ПРОЦЕС</a:t>
            </a:r>
            <a:r>
              <a:rPr lang="ru-RU" dirty="0" smtClean="0"/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1485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Arial Black" pitchFamily="34" charset="0"/>
              </a:rPr>
              <a:t>ПОСТИГНАХМЕ СЛЕДНИТЕ РЕЗУЛТАТИ: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ДЕТЕТО РЕАГИРА НА НОРМИ НА ПОВЕДЕНИЕ, ПРЕДЛАГАНИ ОТ ВЪЗРАСТНИЯ.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ИЗПИТВА ЧУВСТВО НА СИГУРНОСТ В ДЕТСКАТА ГРАДИНА.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ПОСТЕПЕННО ОТКРИВА СВОЕТО МЯСТО В ДЕТСКАТА ГРУПА.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УМЕЕ ДА СЕ ОРИЕНТИРА В СОБСТВЕНИТЕ СИ ПРЕЖИВЯВАНИЯ.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ИЗПОЛЗВА ПОДРАЖАТЕЛНИ ТЕХНИКИ.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ОПИТВА СЕ САМОСТОЯТЕЛНО ДА ОЦЕНЯВА ДЕЙНОСТТА СИ.</a:t>
            </a:r>
            <a:r>
              <a:rPr lang="ru-RU" dirty="0" smtClean="0"/>
              <a:t/>
            </a:r>
            <a:br>
              <a:rPr lang="ru-RU" dirty="0" smtClean="0"/>
            </a:b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99866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ДЕТСКА ГРАДИНА „ЛИЛИЯ“ – РАЗНОВЪЗРАСТОВА ГРУПА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УЧЕБНАТА 2018 – 2019 ГОДИНА ДЕЦАТА БЯХА 23. 12 МОМИЧЕТА И 11 МОМЧЕТА.ПОВЕЧЕТО ОТ ТЯХ БЯХА АДАПТИРАНИ В УСЛОВИЯТА НА ДЕТСКАТ ГРАДИНА. В ГРУПАТА Е СЪЗДАДЕН МНОГО ДОБЪР МИКРОКЛИМАТ ЗА ВЪЗПИТАНИЕ И ИГРИ НА ДЕЦАТА. РАБОТАТА НА ЕКИПА ПРЕЗ ИЗМИНАЛАТА ГОДИНА СЕ РЪКОВОДЕШЕ ОТ НЯКОЛКО ОСНОВНИ ФАКТОРА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-БАЗОВИ НОРМИ ЗА РАЗВИТИЕТО НА 3- 7 ГОДИШНИТЕ ДЕЦА.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РЕЗУЛТАТИТЕ ОТ ДИАГНОСТИКАТА – ВХОДНО НИВО 2018 Г.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ЦЕЛИТЕ И СЪДЪРЖАНИЕТО НА ПРОГРАМНАТА СИСТЕМА НА ДЕТСКАТ ГРАДИНА.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ПОСТАВЕНИТЕ ЦЕЛИ И ЗАДАЧИ В НАЧАЛОТО НА УЧЕБНАТА ГОДИНА.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ОТЧИТАНЕ ФИЗИЧЕСКИТЕ, ЕМОЦИОНАЛНИТЕ, СОЦИАЛНИТЕ, ИНТЕЛЕКТУАЛНИТЕ И ПОЗНАВАТЕЛНИ КАЧЕСТВА НА ДЕЦАТА В РАЗНОВЪЗРАСТОВА ГРУПА.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bg-BG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093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140968"/>
            <a:ext cx="4536503" cy="3276364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ЕКИП НА ДГ“ЛИЛИЯ“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ДИРЕКТОР С ГРУПА – ИСКРА ТАУШАНОВА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СТАРШИ УЧИТЕЛ – МАРИНЕЛА АНДРЕЕВА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ПОМОЩНИК – ВЪЗПИТАТЕЛ – БОЙКА ИВАНОВА</a:t>
            </a:r>
            <a:r>
              <a:rPr lang="ru-RU" dirty="0" smtClean="0"/>
              <a:t/>
            </a:r>
            <a:br>
              <a:rPr lang="ru-RU" dirty="0" smtClean="0"/>
            </a:b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118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ДЕЦАТА НА ДГ „ЛИЛИЯ“ УЧЕБНА 2018</a:t>
            </a:r>
            <a:r>
              <a:rPr lang="en-US" sz="2000" dirty="0" smtClean="0">
                <a:latin typeface="Arial Black" pitchFamily="34" charset="0"/>
              </a:rPr>
              <a:t> - </a:t>
            </a:r>
            <a:r>
              <a:rPr lang="ru-RU" sz="2000" dirty="0" smtClean="0">
                <a:latin typeface="Arial Black" pitchFamily="34" charset="0"/>
              </a:rPr>
              <a:t>2019 Г.</a:t>
            </a:r>
            <a:endParaRPr lang="bg-BG" sz="2000" dirty="0">
              <a:latin typeface="Arial Black" pitchFamily="34" charset="0"/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52" y="2924944"/>
            <a:ext cx="893000" cy="1339500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80" y="2924944"/>
            <a:ext cx="893000" cy="13395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24944"/>
            <a:ext cx="893000" cy="133950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24944"/>
            <a:ext cx="893000" cy="1339500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264" y="2953596"/>
            <a:ext cx="893000" cy="1339500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400" y="2924944"/>
            <a:ext cx="893000" cy="1339500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82" y="1200417"/>
            <a:ext cx="835417" cy="1253126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73" y="4644150"/>
            <a:ext cx="802023" cy="1203035"/>
          </a:xfrm>
          <a:prstGeom prst="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882" y="4628999"/>
            <a:ext cx="813926" cy="1220889"/>
          </a:xfrm>
          <a:prstGeom prst="rect">
            <a:avLst/>
          </a:prstGeom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153" y="4628999"/>
            <a:ext cx="813926" cy="1220890"/>
          </a:xfrm>
          <a:prstGeom prst="rect">
            <a:avLst/>
          </a:prstGeom>
        </p:spPr>
      </p:pic>
      <p:pic>
        <p:nvPicPr>
          <p:cNvPr id="13" name="Картина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521" y="4629000"/>
            <a:ext cx="813926" cy="1220889"/>
          </a:xfrm>
          <a:prstGeom prst="rect">
            <a:avLst/>
          </a:prstGeom>
        </p:spPr>
      </p:pic>
      <p:pic>
        <p:nvPicPr>
          <p:cNvPr id="14" name="Картина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020" y="4629000"/>
            <a:ext cx="812124" cy="1218185"/>
          </a:xfrm>
          <a:prstGeom prst="rect">
            <a:avLst/>
          </a:prstGeom>
        </p:spPr>
      </p:pic>
      <p:pic>
        <p:nvPicPr>
          <p:cNvPr id="15" name="Картина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264" y="4618401"/>
            <a:ext cx="820992" cy="1231488"/>
          </a:xfrm>
          <a:prstGeom prst="rect">
            <a:avLst/>
          </a:prstGeom>
        </p:spPr>
      </p:pic>
      <p:pic>
        <p:nvPicPr>
          <p:cNvPr id="16" name="Картина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245" y="4629000"/>
            <a:ext cx="812123" cy="1218185"/>
          </a:xfrm>
          <a:prstGeom prst="rect">
            <a:avLst/>
          </a:prstGeom>
        </p:spPr>
      </p:pic>
      <p:pic>
        <p:nvPicPr>
          <p:cNvPr id="17" name="Картина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14" y="4610814"/>
            <a:ext cx="824248" cy="1236371"/>
          </a:xfrm>
          <a:prstGeom prst="rect">
            <a:avLst/>
          </a:prstGeom>
        </p:spPr>
      </p:pic>
      <p:pic>
        <p:nvPicPr>
          <p:cNvPr id="18" name="Картина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264" y="1210500"/>
            <a:ext cx="823230" cy="1234845"/>
          </a:xfrm>
          <a:prstGeom prst="rect">
            <a:avLst/>
          </a:prstGeom>
        </p:spPr>
      </p:pic>
      <p:pic>
        <p:nvPicPr>
          <p:cNvPr id="19" name="Картина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079" y="1191802"/>
            <a:ext cx="835695" cy="1253543"/>
          </a:xfrm>
          <a:prstGeom prst="rect">
            <a:avLst/>
          </a:prstGeom>
        </p:spPr>
      </p:pic>
      <p:pic>
        <p:nvPicPr>
          <p:cNvPr id="20" name="Картина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602" y="1200000"/>
            <a:ext cx="830230" cy="1245345"/>
          </a:xfrm>
          <a:prstGeom prst="rect">
            <a:avLst/>
          </a:prstGeom>
        </p:spPr>
      </p:pic>
      <p:pic>
        <p:nvPicPr>
          <p:cNvPr id="21" name="Картина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91802"/>
            <a:ext cx="835695" cy="1253543"/>
          </a:xfrm>
          <a:prstGeom prst="rect">
            <a:avLst/>
          </a:prstGeom>
        </p:spPr>
      </p:pic>
      <p:pic>
        <p:nvPicPr>
          <p:cNvPr id="22" name="Картина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00000"/>
            <a:ext cx="835417" cy="1253126"/>
          </a:xfrm>
          <a:prstGeom prst="rect">
            <a:avLst/>
          </a:prstGeom>
        </p:spPr>
      </p:pic>
      <p:pic>
        <p:nvPicPr>
          <p:cNvPr id="23" name="Картина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200417"/>
            <a:ext cx="835417" cy="1253126"/>
          </a:xfrm>
          <a:prstGeom prst="rect">
            <a:avLst/>
          </a:prstGeom>
        </p:spPr>
      </p:pic>
      <p:pic>
        <p:nvPicPr>
          <p:cNvPr id="24" name="Картина 2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14" y="1200417"/>
            <a:ext cx="835139" cy="125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82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ОТКРИВАНЕ НА УЧЕБНАТА ГОДИНА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17.09.2018 Г.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ОТНОВО ЗАЕДНО</a:t>
            </a:r>
            <a:r>
              <a:rPr lang="ru-RU" dirty="0" smtClean="0"/>
              <a:t/>
            </a:r>
            <a:br>
              <a:rPr lang="ru-RU" dirty="0" smtClean="0"/>
            </a:br>
            <a:endParaRPr lang="bg-BG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005064"/>
            <a:ext cx="3168352" cy="2376264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5"/>
            <a:ext cx="2880320" cy="216024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08357"/>
            <a:ext cx="2880320" cy="2160240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894" y="1484784"/>
            <a:ext cx="1535735" cy="204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57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ПЕДАГОГИЧЕСКА ПРАКТИКА „УТРИННА ПРИКАЗКА“	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ПРОЕКТЪТ СТИМУЛИРА РОДИТЕЛИ И ДЕЦА ЗА СЪВМЕСТНА ДЕЙНОСТ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bg-BG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780928"/>
            <a:ext cx="1994598" cy="2041037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77847"/>
            <a:ext cx="2721383" cy="2041037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23" y="1299966"/>
            <a:ext cx="2721383" cy="1814255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391239"/>
            <a:ext cx="2721383" cy="1814255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299965"/>
            <a:ext cx="2721383" cy="181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54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НАЦИОНАЛНА ПРОГРАМА „РАЗВИТИЕ НА СИСТЕМАТА НА ПРЕДУЧИЛИЩНОТО ОБРАЗОВАНИЕ”</a:t>
            </a:r>
            <a:endParaRPr lang="bg-BG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140460"/>
            <a:ext cx="1835696" cy="1376772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87" y="4149080"/>
            <a:ext cx="1824203" cy="1368152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711" y="4149080"/>
            <a:ext cx="1824203" cy="1368152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03775"/>
            <a:ext cx="1835696" cy="1376772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88" y="1394647"/>
            <a:ext cx="1835696" cy="1376772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712" y="1403775"/>
            <a:ext cx="1835696" cy="137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96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133</Words>
  <Application>Microsoft Office PowerPoint</Application>
  <PresentationFormat>Презентация на цял екран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16</vt:i4>
      </vt:variant>
    </vt:vector>
  </HeadingPairs>
  <TitlesOfParts>
    <vt:vector size="17" baseType="lpstr">
      <vt:lpstr>Office тема</vt:lpstr>
      <vt:lpstr>Презентация на PowerPoint</vt:lpstr>
      <vt:lpstr>ПРИКАЗКАТА ЗА ЗЛАТНИТЕ МОМИЧЕТА И МОМЧЕТА  ПРОДЪЛЖАВА</vt:lpstr>
      <vt:lpstr>ПОСТИГНАХМЕ СЛЕДНИТЕ РЕЗУЛТАТИ:  ДЕТЕТО РЕАГИРА НА НОРМИ НА ПОВЕДЕНИЕ, ПРЕДЛАГАНИ ОТ ВЪЗРАСТНИЯ.  ИЗПИТВА ЧУВСТВО НА СИГУРНОСТ В ДЕТСКАТА ГРАДИНА.  ПОСТЕПЕННО ОТКРИВА СВОЕТО МЯСТО В ДЕТСКАТА ГРУПА.  УМЕЕ ДА СЕ ОРИЕНТИРА В СОБСТВЕНИТЕ СИ ПРЕЖИВЯВАНИЯ.  ИЗПОЛЗВА ПОДРАЖАТЕЛНИ ТЕХНИКИ.  ОПИТВА СЕ САМОСТОЯТЕЛНО ДА ОЦЕНЯВА ДЕЙНОСТТА СИ. </vt:lpstr>
      <vt:lpstr>ДЕТСКА ГРАДИНА „ЛИЛИЯ“ – РАЗНОВЪЗРАСТОВА ГРУПА УЧЕБНАТА 2018 – 2019 ГОДИНА ДЕЦАТА БЯХА 23. 12 МОМИЧЕТА И 11 МОМЧЕТА.ПОВЕЧЕТО ОТ ТЯХ БЯХА АДАПТИРАНИ В УСЛОВИЯТА НА ДЕТСКАТ ГРАДИНА. В ГРУПАТА Е СЪЗДАДЕН МНОГО ДОБЪР МИКРОКЛИМАТ ЗА ВЪЗПИТАНИЕ И ИГРИ НА ДЕЦАТА. РАБОТАТА НА ЕКИПА ПРЕЗ ИЗМИНАЛАТА ГОДИНА СЕ РЪКОВОДЕШЕ ОТ НЯКОЛКО ОСНОВНИ ФАКТОРА -БАЗОВИ НОРМИ ЗА РАЗВИТИЕТО НА 3- 7 ГОДИШНИТЕ ДЕЦА. - РЕЗУЛТАТИТЕ ОТ ДИАГНОСТИКАТА – ВХОДНО НИВО 2018 Г. - ЦЕЛИТЕ И СЪДЪРЖАНИЕТО НА ПРОГРАМНАТА СИСТЕМА НА ДЕТСКАТ ГРАДИНА. - ПОСТАВЕНИТЕ ЦЕЛИ И ЗАДАЧИ В НАЧАЛОТО НА УЧЕБНАТА ГОДИНА. - ОТЧИТАНЕ ФИЗИЧЕСКИТЕ, ЕМОЦИОНАЛНИТЕ, СОЦИАЛНИТЕ, ИНТЕЛЕКТУАЛНИТЕ И ПОЗНАВАТЕЛНИ КАЧЕСТВА НА ДЕЦАТА В РАЗНОВЪЗРАСТОВА ГРУПА. </vt:lpstr>
      <vt:lpstr>ЕКИП НА ДГ“ЛИЛИЯ“    ДИРЕКТОР С ГРУПА – ИСКРА ТАУШАНОВА  СТАРШИ УЧИТЕЛ – МАРИНЕЛА АНДРЕЕВА  ПОМОЩНИК – ВЪЗПИТАТЕЛ – БОЙКА ИВАНОВА </vt:lpstr>
      <vt:lpstr>ДЕЦАТА НА ДГ „ЛИЛИЯ“ УЧЕБНА 2018 - 2019 Г.</vt:lpstr>
      <vt:lpstr>ОТКРИВАНЕ НА УЧЕБНАТА ГОДИНА  17.09.2018 Г.  ОТНОВО ЗАЕДНО </vt:lpstr>
      <vt:lpstr>ПЕДАГОГИЧЕСКА ПРАКТИКА „УТРИННА ПРИКАЗКА“  ПРОЕКТЪТ СТИМУЛИРА РОДИТЕЛИ И ДЕЦА ЗА СЪВМЕСТНА ДЕЙНОСТ </vt:lpstr>
      <vt:lpstr>НАЦИОНАЛНА ПРОГРАМА „РАЗВИТИЕ НА СИСТЕМАТА НА ПРЕДУЧИЛИЩНОТО ОБРАЗОВАНИЕ”</vt:lpstr>
      <vt:lpstr>НАЦИОНАЛНА СЕДМИЦА НА ЧЕТЕНЕТО ПРЕЗ СЕДМИЦАТА ОТ 22.10. ДО 26.10.2018 Г. ДЕТСКАТА ГРАДИНА СЕ ВКЛЮЧИ В НАЦИОНАЛНАТА СЕДМИЦА НА ЧЕТЕНЕТО. ТЯ Е ВЪВ ВРЪЗКА С ИЗПЪЛНЕНИЕТО НА „НАЦИОНАЛНА СТРАТЕГИЯ ЗА ПОВИШАВАНЕ НА ГРАМОТНОСТТА“ НА МОН </vt:lpstr>
      <vt:lpstr>Празнуваме с нашите родители – Ден на християнското семейство.</vt:lpstr>
      <vt:lpstr>ДЕКЕМВРИ  ВЕСЕЛИ ПРАЗНИЦИ!!! </vt:lpstr>
      <vt:lpstr>МАРТ</vt:lpstr>
      <vt:lpstr>Април</vt:lpstr>
      <vt:lpstr>ЗДРАВЕЙ ЛЯТО! ЧЕСТИТ РОЖДЕН ДЕН ДЕТСКА ГРАДИНА! НА ДОБЪР ЧАС! </vt:lpstr>
      <vt:lpstr>СВЕТЪТ ЩЕ БЪДЕ ПО – ДОБРО МЯСТО АКО ВСЕКИ ОБИЧА НЕ САМО СВОИТЕ, А ВСИЧКИ ДЕЦА! НАУЧИХМЕ СЕ НА МНОГО НЕЩА: ДА БЪДЕМ ДОБРИ ДА БЪДЕМ УПОРИТИ ДА БЪДЕМ ПРИЯТЕЛИ ДА УПОРСТВАМЕ, ДА СЕ УЧИМ, ДА ПРЕВЪРНЕМ СВЕТА В ЧУДЕСНО МЯСТО ЗА ЖИВЕЕНЕ!   ДГ „ЛИЛИЯ“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ПРИКАЗКАТА ЗА ЗЛАТНИТЕ МОМИЧЕТА И МОМЧЕТА  ПРОДЪЛЖАВА</dc:title>
  <dc:creator>ASUS</dc:creator>
  <cp:lastModifiedBy>ASUS</cp:lastModifiedBy>
  <cp:revision>9</cp:revision>
  <dcterms:created xsi:type="dcterms:W3CDTF">2019-11-24T15:36:59Z</dcterms:created>
  <dcterms:modified xsi:type="dcterms:W3CDTF">2019-11-24T16:58:40Z</dcterms:modified>
</cp:coreProperties>
</file>