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88163" cy="100203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7F96DB4-77EB-4350-A143-AD29BE73C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DDACE2FD-79FC-4F8A-AA8E-7ADB3CAB4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496568F-511F-4D25-9EE4-1CCD2136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01CBA83-2FC3-44C7-889F-EEB464CE2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635A509-2A07-4512-B026-6B3C83A65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525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9FA9991-A082-4B4D-836B-60713BC74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807985D8-6099-4A7C-959B-BAF556E5D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831B081-4A5C-4E7B-8A27-246897E52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B6E1D08D-577B-412F-BC04-1E3873F9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D1D917C-2F14-4FBF-B2F2-4D6F5C90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8284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D927ACA1-1271-48ED-8E81-418997F9C7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64657050-C91E-4488-B06C-5CAA58EAB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7EF104F-07EC-4650-BE51-51C4F27F9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6E59998-F6D8-4417-9AEB-945FF493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72090D8-51AE-4AB2-8D41-00F401A39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244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A080D6B-A151-4F99-99F6-720FB94B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67109B5-5986-43DA-A0E7-E11C0C7DE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D82B002E-0F57-4C99-B25D-87E71CB9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9DD9253F-BCD8-4811-B5FE-B1485013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68210FA-14B6-44E3-BE08-105EA9FD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0888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7BCAB02-61AF-4443-B197-BFBC3FAED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4EFB755-9C1C-4F80-B415-B78E01D47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8AB1423-9272-4D2C-865E-524E7833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CEB18C7-4859-4B87-9CF9-0C49FFA3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51F1897-BEFD-45F7-9D4C-742D62E0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333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29381B0-3CF8-4DEE-8AA8-B182C8D01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48BE9DD-8673-4A47-B310-CA3325A281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DE51892D-B1C4-485C-82CA-1BEDBEA32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3A18388F-BB32-4E6C-86EB-21F0E0189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770F047-DD6C-4802-A170-DC75E8AE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2A63D4DF-D833-4D84-9917-142F7E7A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24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B776377-F034-48D3-9E41-036BB3B0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89179872-871C-4E11-B47C-94BC82418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75781019-C773-4059-A3A0-382D0B28B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8F1DF295-9EC3-474C-AF9C-03849CA40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C1375F14-0720-4E9B-A9BE-E11AC90CBC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7DEC549A-7CD2-480B-A766-693EB3866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B14EE8D9-0F57-469A-9E01-A6A6C0ED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FFD95A0F-1E9C-4079-9F28-9A83BE5D5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253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ED0BA6A-9B77-43CA-BA5A-3D941020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79F4D129-5C8A-44CD-AF44-9E2A23ADA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13A16AC4-F960-4604-9FE6-77AAB48B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3E430D5C-3A2D-4BEA-8865-2A6B773F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963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3CE2FC55-1B9D-4977-82D8-0D1DAFA8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2572F18C-09FC-49F4-B680-22C9623A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1E393EAC-D1C4-4081-A053-0C61156F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9519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E86632C-B5E2-4847-91C8-A1AA28D8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834B77B-F538-4668-BE95-C554B37A4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C82C3479-C504-4F8C-BDBD-1DE610F42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421089EC-D4F6-426D-B943-50869476F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CF84CECC-7394-4F20-A79B-EC76DC18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410CC868-101C-410F-A5E4-D0E45DAE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5871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86DC4982-EC58-426F-89C8-85956F52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7A689816-4C93-46F0-9924-04EF9BB55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020D7EA2-6BD8-4DC9-B3F5-C6AB59663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1DCDF812-B3FA-4BA2-B28A-FFC0A24B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779E5FB1-4F42-4FC0-BADA-6A2238F2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B9E8259-4C7B-48DD-AA93-8318E3F88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188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2998E694-FA65-42E8-B11F-F8C3243F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AFD9E90-4714-475F-B272-799BA87A4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29961D4-8A23-47AA-A4C6-15513C063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58E1D-DD71-4B10-A13E-5A1275876910}" type="datetimeFigureOut">
              <a:rPr lang="bg-BG" smtClean="0"/>
              <a:t>08.04.2023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A8DA337-7E3D-4229-8036-8CF510DB7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2003CD8-2F80-4259-8188-04D8F8240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690F9-5113-4C5D-9E9D-F669CB39F3A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082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38EB45F-18C0-4BBB-9277-21A38AFC17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D45DBEF-0D65-4B51-AA39-AC36DD84AC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435A693-CA53-4E8C-955A-2E2908036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27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F058D81-C6B3-4D96-AFD2-6C89D0D59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>
                <a:latin typeface="Arial" pitchFamily="34" charset="0"/>
                <a:cs typeface="Arial" pitchFamily="34" charset="0"/>
              </a:rPr>
              <a:t>Родителите не само умеят да четат приказки, но са и добри артисти.</a:t>
            </a:r>
            <a:endParaRPr lang="bg-BG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84" y="1796143"/>
            <a:ext cx="2459766" cy="1845128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214" y="1656634"/>
            <a:ext cx="2976956" cy="1984637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5" y="4133360"/>
            <a:ext cx="2639352" cy="2092699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21" y="4133360"/>
            <a:ext cx="2790265" cy="2092699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030" y="2749340"/>
            <a:ext cx="4640498" cy="32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1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DEF0383-A883-46BB-B180-A103B4613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000" b="1" dirty="0">
                <a:latin typeface="Arial" pitchFamily="34" charset="0"/>
                <a:cs typeface="Arial" pitchFamily="34" charset="0"/>
              </a:rPr>
              <a:t>Разговори в стаята на семейната общност, и подготовка за следваща приказка</a:t>
            </a:r>
            <a:endParaRPr lang="bg-BG" sz="2000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4" y="1484784"/>
            <a:ext cx="3778560" cy="2401957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45" y="4125987"/>
            <a:ext cx="3153726" cy="2242154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1" y="1533298"/>
            <a:ext cx="3766571" cy="2511047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28" y="1533298"/>
            <a:ext cx="3137925" cy="2353444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679" y="4044344"/>
            <a:ext cx="3207255" cy="2405441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4901371" y="4259996"/>
            <a:ext cx="274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latin typeface="Arial" pitchFamily="34" charset="0"/>
                <a:cs typeface="Arial" pitchFamily="34" charset="0"/>
              </a:rPr>
              <a:t>… и приказките продължават…</a:t>
            </a:r>
          </a:p>
        </p:txBody>
      </p:sp>
    </p:spTree>
    <p:extLst>
      <p:ext uri="{BB962C8B-B14F-4D97-AF65-F5344CB8AC3E}">
        <p14:creationId xmlns:p14="http://schemas.microsoft.com/office/powerpoint/2010/main" val="295300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prstClr val="black"/>
                </a:solidFill>
              </a:rPr>
              <a:t>ДГ „Лилия“ с. Брестовец участва в </a:t>
            </a:r>
            <a:r>
              <a:rPr lang="bg-BG" sz="2800" b="1" dirty="0" err="1">
                <a:solidFill>
                  <a:prstClr val="black"/>
                </a:solidFill>
              </a:rPr>
              <a:t>целеполагащ</a:t>
            </a:r>
            <a:r>
              <a:rPr lang="bg-BG" sz="2800" b="1" dirty="0">
                <a:solidFill>
                  <a:prstClr val="black"/>
                </a:solidFill>
              </a:rPr>
              <a:t> </a:t>
            </a:r>
            <a:r>
              <a:rPr lang="bg-BG" sz="2800" b="1" dirty="0" err="1">
                <a:solidFill>
                  <a:prstClr val="black"/>
                </a:solidFill>
              </a:rPr>
              <a:t>психолого-педагогически</a:t>
            </a:r>
            <a:r>
              <a:rPr lang="bg-BG" sz="2800" b="1" dirty="0">
                <a:solidFill>
                  <a:prstClr val="black"/>
                </a:solidFill>
              </a:rPr>
              <a:t> </a:t>
            </a:r>
            <a:r>
              <a:rPr lang="bg-BG" sz="2800" b="1" dirty="0" err="1">
                <a:solidFill>
                  <a:prstClr val="black"/>
                </a:solidFill>
              </a:rPr>
              <a:t>практико-приложен</a:t>
            </a:r>
            <a:r>
              <a:rPr lang="bg-BG" sz="2800" b="1" dirty="0">
                <a:solidFill>
                  <a:prstClr val="black"/>
                </a:solidFill>
              </a:rPr>
              <a:t> модел за работа на учители с</a:t>
            </a:r>
            <a:br>
              <a:rPr lang="bg-BG" sz="2800" b="1" dirty="0">
                <a:solidFill>
                  <a:prstClr val="black"/>
                </a:solidFill>
              </a:rPr>
            </a:br>
            <a:r>
              <a:rPr lang="bg-BG" sz="2800" b="1" dirty="0">
                <a:solidFill>
                  <a:prstClr val="black"/>
                </a:solidFill>
              </a:rPr>
              <a:t> 4-5 г. деца.</a:t>
            </a:r>
            <a:endParaRPr lang="bg-BG" sz="2800" b="1" dirty="0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CE9C97A6-CA6C-43C4-B888-FF92C9C29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58" y="1825625"/>
            <a:ext cx="42528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8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3200" b="1" dirty="0"/>
              <a:t>Приказките са наш помощник при възпитанието на децата. Историите в тях са интересни и поучителни.</a:t>
            </a:r>
          </a:p>
        </p:txBody>
      </p:sp>
      <p:pic>
        <p:nvPicPr>
          <p:cNvPr id="6" name="Контейнер за съдържание 5">
            <a:extLst>
              <a:ext uri="{FF2B5EF4-FFF2-40B4-BE49-F238E27FC236}">
                <a16:creationId xmlns:a16="http://schemas.microsoft.com/office/drawing/2014/main" id="{C595F60F-9FC7-45BC-A502-85BFD4B50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3" y="1690688"/>
            <a:ext cx="3143761" cy="2095840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751716C6-BC2C-406B-8251-704CC8208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2" y="1616530"/>
            <a:ext cx="3194747" cy="2129832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905C940C-761B-4F4A-82AB-887C8E936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57" y="1616530"/>
            <a:ext cx="3194747" cy="2129832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B22C5F06-1A44-48B4-8789-1FE225644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7" y="4310743"/>
            <a:ext cx="3215791" cy="2143861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350F083F-6B18-4168-BFD3-28D554AA29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27" y="4310743"/>
            <a:ext cx="3273196" cy="218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41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b="1" dirty="0"/>
              <a:t>Продължаваме да учим с приказките и в следващи моменти от дневния режим.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8D36D3C2-8F9B-4AE9-8A66-623990ED3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97" y="4332914"/>
            <a:ext cx="2827278" cy="1884852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96067CAB-1520-4E49-A8F2-22E84DF71F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32914"/>
            <a:ext cx="2827278" cy="188485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90F5F7A-386D-48C9-BE7B-B9EE690FB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394" y="4422847"/>
            <a:ext cx="2711742" cy="1807828"/>
          </a:xfrm>
          <a:prstGeom prst="rect">
            <a:avLst/>
          </a:prstGeom>
        </p:spPr>
      </p:pic>
      <p:pic>
        <p:nvPicPr>
          <p:cNvPr id="7" name="Контейнер за съдържание 6">
            <a:extLst>
              <a:ext uri="{FF2B5EF4-FFF2-40B4-BE49-F238E27FC236}">
                <a16:creationId xmlns:a16="http://schemas.microsoft.com/office/drawing/2014/main" id="{78D0DF83-F47C-49B4-9ACA-086606EA5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53" y="1880930"/>
            <a:ext cx="2917793" cy="1946687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3E52822C-B0C8-4CF2-95DB-91BC0036D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80930"/>
            <a:ext cx="2827278" cy="1884852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8D5D20E-97BE-4CD3-A070-C4C056A094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786" y="1880930"/>
            <a:ext cx="2827278" cy="188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3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30086" y="675368"/>
            <a:ext cx="10515600" cy="1325563"/>
          </a:xfrm>
        </p:spPr>
        <p:txBody>
          <a:bodyPr/>
          <a:lstStyle/>
          <a:p>
            <a:pPr algn="ctr"/>
            <a:r>
              <a:rPr lang="bg-BG" sz="3200" dirty="0">
                <a:latin typeface="Arial Black" pitchFamily="34" charset="0"/>
              </a:rPr>
              <a:t>Изразяваме наученото с думи, движения и емоции</a:t>
            </a:r>
            <a:r>
              <a:rPr lang="bg-BG" dirty="0">
                <a:latin typeface="Arial Black" pitchFamily="34" charset="0"/>
              </a:rPr>
              <a:t>. </a:t>
            </a:r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1213507F-76DD-4AE5-843B-2C5E3CB99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36" y="2906092"/>
            <a:ext cx="3283527" cy="2190404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5FAC9890-71E1-4226-908E-25016962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73783"/>
            <a:ext cx="3286737" cy="2191158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A0F813CA-02CD-4B05-BF3F-60D0C8726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15313"/>
            <a:ext cx="3286737" cy="2191158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4533FB69-AC36-45C2-A441-430CDAD0F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173783"/>
            <a:ext cx="3286737" cy="2191158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5CA241F1-FD28-4915-8B91-2D31AEA97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4515313"/>
            <a:ext cx="3286737" cy="219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14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b="1" dirty="0">
                <a:solidFill>
                  <a:prstClr val="black"/>
                </a:solidFill>
              </a:rPr>
              <a:t>ДГ „Лилия“ с. Брестовец участва в прилагане на трансформиращ </a:t>
            </a:r>
            <a:r>
              <a:rPr lang="bg-BG" sz="2800" b="1" dirty="0" err="1">
                <a:solidFill>
                  <a:prstClr val="black"/>
                </a:solidFill>
              </a:rPr>
              <a:t>психолого</a:t>
            </a:r>
            <a:r>
              <a:rPr lang="bg-BG" sz="2800" b="1" dirty="0">
                <a:solidFill>
                  <a:prstClr val="black"/>
                </a:solidFill>
              </a:rPr>
              <a:t> – педагогически и </a:t>
            </a:r>
            <a:r>
              <a:rPr lang="bg-BG" sz="2800" b="1" dirty="0" err="1">
                <a:solidFill>
                  <a:prstClr val="black"/>
                </a:solidFill>
              </a:rPr>
              <a:t>практико</a:t>
            </a:r>
            <a:r>
              <a:rPr lang="bg-BG" sz="2800" b="1" dirty="0">
                <a:solidFill>
                  <a:prstClr val="black"/>
                </a:solidFill>
              </a:rPr>
              <a:t> – приложен модел за работа на учителя с деца от трета възрастова група в ДГ.</a:t>
            </a:r>
            <a:endParaRPr lang="bg-BG" sz="2800" b="1" dirty="0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222D0EBA-9CD1-440B-8DC0-846B63402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26" y="1988911"/>
            <a:ext cx="42533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7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/>
              <a:t>Преразказът на приказки спомага за развиването на културната грамотност и провокира любопитството на децата</a:t>
            </a:r>
            <a:r>
              <a:rPr lang="bg-BG" dirty="0"/>
              <a:t>.</a:t>
            </a:r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9474C5FD-41A7-4AE1-8A75-190A9FC98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961" y="2222066"/>
            <a:ext cx="3866210" cy="2577474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D4501D10-CA10-4BDF-8DEC-D9BC6078E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90" y="4755370"/>
            <a:ext cx="1307771" cy="1961657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956F03FD-3194-4EA2-B4E6-8B54C2B23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7080" y="5082312"/>
            <a:ext cx="1961657" cy="1307771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1A6183A8-E374-408E-B592-BB140D620F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86" y="2336513"/>
            <a:ext cx="4008513" cy="2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1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/>
              <a:t>Драматизации на любими приказки.</a:t>
            </a:r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6D26BBC4-31D4-4AE7-8A6B-DF29889CD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5" y="1415738"/>
            <a:ext cx="4076998" cy="2460567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8CD155E3-51AA-4B02-BD57-8DC1BCEA1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82" y="1413102"/>
            <a:ext cx="4196003" cy="2459605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9273DBF0-2775-425A-A0B2-9F8EE3DEA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0" y="4355073"/>
            <a:ext cx="4296464" cy="2459605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826A3FEE-860F-4E15-88DC-87FF94D100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2" y="4355072"/>
            <a:ext cx="4130264" cy="24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89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Награди и </a:t>
            </a:r>
            <a:r>
              <a:rPr lang="ru-RU" sz="4000" b="1" dirty="0" err="1"/>
              <a:t>грамоти</a:t>
            </a:r>
            <a:r>
              <a:rPr lang="ru-RU" sz="4000" b="1" dirty="0"/>
              <a:t> за </a:t>
            </a:r>
            <a:r>
              <a:rPr lang="ru-RU" sz="4000" b="1" dirty="0" err="1"/>
              <a:t>участниците</a:t>
            </a:r>
            <a:r>
              <a:rPr lang="ru-RU" sz="4000" b="1" dirty="0"/>
              <a:t> в ПП «</a:t>
            </a:r>
            <a:r>
              <a:rPr lang="ru-RU" sz="4000" b="1" dirty="0" err="1"/>
              <a:t>Утринна</a:t>
            </a:r>
            <a:r>
              <a:rPr lang="ru-RU" sz="4000" b="1" dirty="0"/>
              <a:t> </a:t>
            </a:r>
            <a:r>
              <a:rPr lang="ru-RU" sz="4000" b="1" dirty="0" err="1"/>
              <a:t>приказка</a:t>
            </a:r>
            <a:r>
              <a:rPr lang="ru-RU" sz="4000" b="1" dirty="0"/>
              <a:t>»</a:t>
            </a:r>
            <a:endParaRPr lang="bg-BG" sz="4000" b="1" dirty="0"/>
          </a:p>
        </p:txBody>
      </p:sp>
      <p:pic>
        <p:nvPicPr>
          <p:cNvPr id="4" name="Контейнер за съдържание 3">
            <a:extLst>
              <a:ext uri="{FF2B5EF4-FFF2-40B4-BE49-F238E27FC236}">
                <a16:creationId xmlns:a16="http://schemas.microsoft.com/office/drawing/2014/main" id="{28810063-F445-428E-8205-4E620AACA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390" y="4227136"/>
            <a:ext cx="1641764" cy="2468880"/>
          </a:xfrm>
          <a:prstGeom prst="rect">
            <a:avLst/>
          </a:prstGeom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3AD25BBD-C58B-4B0F-BB00-2FACF9CBC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75" y="4227136"/>
            <a:ext cx="1643871" cy="2470558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F0358332-8A2E-45E6-803E-AC045165AF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46" y="1756578"/>
            <a:ext cx="1643871" cy="2470558"/>
          </a:xfrm>
          <a:prstGeom prst="rect">
            <a:avLst/>
          </a:prstGeom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C7AB34D4-2C44-4AB9-AA14-E1D20063AF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25" y="1756578"/>
            <a:ext cx="1643871" cy="2470558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191719FA-8E00-4219-B720-48095B923B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0638" y="2108160"/>
            <a:ext cx="2470558" cy="1767395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1FA083D7-5F5F-4785-A2E3-BF0CE9F87B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96" y="4227137"/>
            <a:ext cx="1643871" cy="247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0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0B88B34-A08C-4191-91F9-2D43F3DD7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bg-BG" sz="3200" b="1" dirty="0"/>
              <a:t>ДГ „Лилия“ с. Брестовец участва в адаптационен психолого-педагогически модел за съвместна работа на учители и представители на семейната общност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035C4006-293A-431E-B73E-17CA89D9B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01" y="1690124"/>
            <a:ext cx="5050174" cy="51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0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/>
              <a:t>ФОРМИРАЩ  ПСИХОЛОГО- ПЕДАГОГИЧЕСКИ </a:t>
            </a:r>
            <a:r>
              <a:rPr lang="bg-BG" b="1"/>
              <a:t>И ПРАКТИКО- </a:t>
            </a:r>
            <a:r>
              <a:rPr lang="bg-BG" b="1" dirty="0"/>
              <a:t>ПРИЛОЖЕН МОДЕЛ  </a:t>
            </a:r>
            <a:r>
              <a:rPr lang="bg-BG" b="1" dirty="0" err="1"/>
              <a:t>МОДЕЛ</a:t>
            </a:r>
            <a:br>
              <a:rPr lang="bg-BG" dirty="0"/>
            </a:br>
            <a:endParaRPr lang="bg-BG" dirty="0"/>
          </a:p>
        </p:txBody>
      </p:sp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FD39AE78-4A1D-BCD3-ACFC-41918324C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427" y="1323946"/>
            <a:ext cx="5788402" cy="5408719"/>
          </a:xfrm>
        </p:spPr>
      </p:pic>
    </p:spTree>
    <p:extLst>
      <p:ext uri="{BB962C8B-B14F-4D97-AF65-F5344CB8AC3E}">
        <p14:creationId xmlns:p14="http://schemas.microsoft.com/office/powerpoint/2010/main" val="1865284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1800" b="1" dirty="0">
                <a:latin typeface="Arial" pitchFamily="34" charset="0"/>
                <a:cs typeface="Arial" pitchFamily="34" charset="0"/>
              </a:rPr>
              <a:t>УЧИТЕЛИТЕ ОБОГАТИХМЕ ЗНАНИЯТА СИ И ПРОЯВЯВАМЕ КРЕАТИВНОСТ В ОБРАЗОВАТЕЛНИЯ ПРОЦЕС И ИЗПОЛЗВАМЕ ПРИКАЗКИТЕ КАТО МЕТОД И СРЕДСТВО ЗА ОБУЧЕНИЕ ПО РАЗЛИЧНИТЕ ОБРАЗОВАТЕЛНИ НАПРАВЛЕНИЯ</a:t>
            </a:r>
            <a:r>
              <a:rPr lang="bg-BG" sz="1800" dirty="0">
                <a:latin typeface="Arial" pitchFamily="34" charset="0"/>
                <a:cs typeface="Arial" pitchFamily="34" charset="0"/>
              </a:rPr>
              <a:t>.</a:t>
            </a:r>
            <a:br>
              <a:rPr lang="bg-BG" sz="1800" dirty="0">
                <a:latin typeface="Arial" pitchFamily="34" charset="0"/>
                <a:cs typeface="Arial" pitchFamily="34" charset="0"/>
              </a:rPr>
            </a:br>
            <a:endParaRPr lang="bg-BG" sz="18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6" y="1730536"/>
            <a:ext cx="4856905" cy="3237936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95" y="1730536"/>
            <a:ext cx="4856905" cy="323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71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sz="2700" b="1" dirty="0">
                <a:latin typeface="Arial" pitchFamily="34" charset="0"/>
                <a:cs typeface="Arial" pitchFamily="34" charset="0"/>
              </a:rPr>
              <a:t>ПРИКАЗКАТА ПРИСЪСТВА В ЕЖЕДНЕВИЕТО НИ В ОБУЧАВАЩИ,ИГРОВИ И ПРАКТИЧЕСКИ СИТУАЦИИ</a:t>
            </a:r>
            <a:br>
              <a:rPr lang="bg-BG" dirty="0">
                <a:latin typeface="Arial" pitchFamily="34" charset="0"/>
                <a:cs typeface="Arial" pitchFamily="34" charset="0"/>
              </a:rPr>
            </a:b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64" y="1280063"/>
            <a:ext cx="3889665" cy="2591204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31" y="1270683"/>
            <a:ext cx="3783101" cy="2599188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0" y="4314219"/>
            <a:ext cx="3824163" cy="2549442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33" y="4118275"/>
            <a:ext cx="3888799" cy="2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79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sz="2400" b="1" dirty="0">
                <a:latin typeface="Arial" pitchFamily="34" charset="0"/>
                <a:cs typeface="Arial" pitchFamily="34" charset="0"/>
              </a:rPr>
            </a:br>
            <a:r>
              <a:rPr lang="bg-BG" sz="2400" b="1" dirty="0">
                <a:latin typeface="Arial" pitchFamily="34" charset="0"/>
                <a:cs typeface="Arial" pitchFamily="34" charset="0"/>
              </a:rPr>
              <a:t>ЕКИПЪТ НА ДЕТСКАТА ГРАДИНА СЪЗДАДОХМЕ АТМОСФЕРА КЪДЕТО РОДИТЕЛИ И УЧИТЕЛИ РАБОТИМ СЪВМЕСТНО. ДЕЦАТА СА ЩАСТЛИВИ ДА ВИДЯТ ПРЕДСТАВЕТЕЛ НА СЕМЕЙНАТА ОБЩНОСТ В ДЕТКАТА ГРАДИНА. ТЕ СЕ ЧУВСТВАТ СИГУРНИ И УВЕРЕНИ. </a:t>
            </a:r>
            <a:br>
              <a:rPr lang="bg-BG" sz="2400" b="1" dirty="0">
                <a:latin typeface="Arial" pitchFamily="34" charset="0"/>
                <a:cs typeface="Arial" pitchFamily="34" charset="0"/>
              </a:rPr>
            </a:br>
            <a:r>
              <a:rPr lang="bg-BG" sz="2400" b="1" dirty="0">
                <a:latin typeface="Arial" pitchFamily="34" charset="0"/>
                <a:cs typeface="Arial" pitchFamily="34" charset="0"/>
              </a:rPr>
              <a:t>А ЩАСТЛИВИ ДЕЦА ОЗНАЧАВА УСПЕШНО ДЕТСКО ЗАВЕДЕНИЕ.</a:t>
            </a:r>
            <a:br>
              <a:rPr lang="bg-BG" sz="2400" b="1" dirty="0"/>
            </a:br>
            <a:endParaRPr lang="bg-BG" sz="24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39" y="3363361"/>
            <a:ext cx="3990109" cy="2660073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8" y="2068657"/>
            <a:ext cx="3917337" cy="2611559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823" y="4301512"/>
            <a:ext cx="3644791" cy="222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89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16"/>
            <a:ext cx="121811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авоъгълник 4"/>
          <p:cNvSpPr/>
          <p:nvPr/>
        </p:nvSpPr>
        <p:spPr>
          <a:xfrm>
            <a:off x="1975757" y="898071"/>
            <a:ext cx="943791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Monotype Corsiva" pitchFamily="66" charset="0"/>
              </a:rPr>
              <a:t>Благодарим Ви приятели – за </a:t>
            </a:r>
            <a:r>
              <a:rPr lang="ru-RU" sz="4000" b="1" dirty="0" err="1">
                <a:latin typeface="Monotype Corsiva" pitchFamily="66" charset="0"/>
              </a:rPr>
              <a:t>хилядите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усмивки</a:t>
            </a:r>
            <a:r>
              <a:rPr lang="ru-RU" sz="4000" b="1" dirty="0">
                <a:latin typeface="Monotype Corsiva" pitchFamily="66" charset="0"/>
              </a:rPr>
              <a:t>, за </a:t>
            </a:r>
            <a:r>
              <a:rPr lang="ru-RU" sz="4000" b="1" dirty="0" err="1">
                <a:latin typeface="Monotype Corsiva" pitchFamily="66" charset="0"/>
              </a:rPr>
              <a:t>чудните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приказки</a:t>
            </a:r>
            <a:r>
              <a:rPr lang="ru-RU" sz="4000" b="1" dirty="0">
                <a:latin typeface="Monotype Corsiva" pitchFamily="66" charset="0"/>
              </a:rPr>
              <a:t>,</a:t>
            </a:r>
            <a:br>
              <a:rPr lang="ru-RU" sz="4000" b="1" dirty="0">
                <a:latin typeface="Monotype Corsiva" pitchFamily="66" charset="0"/>
              </a:rPr>
            </a:br>
            <a:r>
              <a:rPr lang="ru-RU" sz="4000" b="1" dirty="0">
                <a:latin typeface="Monotype Corsiva" pitchFamily="66" charset="0"/>
              </a:rPr>
              <a:t>За </a:t>
            </a:r>
            <a:r>
              <a:rPr lang="ru-RU" sz="4000" b="1" dirty="0" err="1">
                <a:latin typeface="Monotype Corsiva" pitchFamily="66" charset="0"/>
              </a:rPr>
              <a:t>вълнуващите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err="1">
                <a:latin typeface="Monotype Corsiva" pitchFamily="66" charset="0"/>
              </a:rPr>
              <a:t>моменти</a:t>
            </a:r>
            <a:r>
              <a:rPr lang="ru-RU" sz="4000" b="1" dirty="0">
                <a:latin typeface="Monotype Corsiva" pitchFamily="66" charset="0"/>
              </a:rPr>
              <a:t>!</a:t>
            </a:r>
            <a:br>
              <a:rPr lang="ru-RU" sz="4000" dirty="0"/>
            </a:br>
            <a:endParaRPr lang="ru-RU" sz="4000" dirty="0"/>
          </a:p>
          <a:p>
            <a:endParaRPr lang="ru-RU" sz="4000" dirty="0"/>
          </a:p>
          <a:p>
            <a:endParaRPr lang="ru-RU" sz="4000" dirty="0"/>
          </a:p>
          <a:p>
            <a:endParaRPr lang="ru-RU" sz="4000" dirty="0"/>
          </a:p>
          <a:p>
            <a:endParaRPr lang="ru-RU" sz="4000" dirty="0"/>
          </a:p>
          <a:p>
            <a:endParaRPr lang="bg-BG" sz="4000" dirty="0"/>
          </a:p>
        </p:txBody>
      </p:sp>
      <p:sp>
        <p:nvSpPr>
          <p:cNvPr id="6" name="Правоъгълник 5"/>
          <p:cNvSpPr/>
          <p:nvPr/>
        </p:nvSpPr>
        <p:spPr>
          <a:xfrm>
            <a:off x="8098971" y="3013502"/>
            <a:ext cx="3886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latin typeface="a_AlbionicTtlRg&amp;Bt" pitchFamily="34" charset="-52"/>
                <a:cs typeface="Arial" pitchFamily="34" charset="0"/>
              </a:rPr>
              <a:t>Благодарим за вниманието.</a:t>
            </a:r>
            <a:br>
              <a:rPr lang="bg-BG" b="1" dirty="0">
                <a:latin typeface="a_AlbionicTtlRg&amp;Bt" pitchFamily="34" charset="-52"/>
                <a:cs typeface="Arial" pitchFamily="34" charset="0"/>
              </a:rPr>
            </a:br>
            <a:br>
              <a:rPr lang="bg-BG" b="1" dirty="0">
                <a:latin typeface="a_AlbionicTtlRg&amp;Bt" pitchFamily="34" charset="-52"/>
                <a:cs typeface="Arial" pitchFamily="34" charset="0"/>
              </a:rPr>
            </a:br>
            <a:r>
              <a:rPr lang="bg-BG" sz="1200" b="1" dirty="0">
                <a:latin typeface="a_AlbionicTtlRg&amp;Bt" pitchFamily="34" charset="-52"/>
                <a:cs typeface="Arial" pitchFamily="34" charset="0"/>
              </a:rPr>
              <a:t>Колектива на ДГ „Лилия“.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13005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24FB8B6-5AC0-4DEC-BD39-951D62022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b="1" dirty="0">
                <a:latin typeface="Arial" pitchFamily="34" charset="0"/>
                <a:cs typeface="Arial" pitchFamily="34" charset="0"/>
              </a:rPr>
              <a:t>Подготовка за стартиране на педагогическа практика „Утринна приказка“</a:t>
            </a:r>
            <a:endParaRPr lang="bg-BG" dirty="0"/>
          </a:p>
        </p:txBody>
      </p:sp>
      <p:pic>
        <p:nvPicPr>
          <p:cNvPr id="8" name="Картина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3342" y="1342289"/>
            <a:ext cx="1709936" cy="2564904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835" y="4578085"/>
            <a:ext cx="3419873" cy="2279915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1490" y="4447657"/>
            <a:ext cx="3419873" cy="2279915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134" y="1172595"/>
            <a:ext cx="1709936" cy="2564904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9039" y="1876669"/>
            <a:ext cx="3419873" cy="2279915"/>
          </a:xfrm>
          <a:prstGeom prst="rect">
            <a:avLst/>
          </a:prstGeom>
        </p:spPr>
      </p:pic>
      <p:sp>
        <p:nvSpPr>
          <p:cNvPr id="15" name="Правоъгълник 14"/>
          <p:cNvSpPr/>
          <p:nvPr/>
        </p:nvSpPr>
        <p:spPr>
          <a:xfrm>
            <a:off x="2043820" y="4078325"/>
            <a:ext cx="9566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latin typeface="Arial" pitchFamily="34" charset="0"/>
                <a:cs typeface="Arial" pitchFamily="34" charset="0"/>
              </a:rPr>
              <a:t>Стая за провеждане на срещи с представители на семейната общност</a:t>
            </a:r>
          </a:p>
        </p:txBody>
      </p:sp>
    </p:spTree>
    <p:extLst>
      <p:ext uri="{BB962C8B-B14F-4D97-AF65-F5344CB8AC3E}">
        <p14:creationId xmlns:p14="http://schemas.microsoft.com/office/powerpoint/2010/main" val="272799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FF916D8-E090-454B-A84F-A14C3466B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657" y="171383"/>
            <a:ext cx="9144000" cy="1257300"/>
          </a:xfrm>
        </p:spPr>
        <p:txBody>
          <a:bodyPr>
            <a:normAutofit fontScale="90000"/>
          </a:bodyPr>
          <a:lstStyle/>
          <a:p>
            <a:pPr algn="ctr"/>
            <a:r>
              <a:rPr lang="bg-BG" b="1" dirty="0">
                <a:latin typeface="Arial" pitchFamily="34" charset="0"/>
                <a:cs typeface="Arial" pitchFamily="34" charset="0"/>
              </a:rPr>
              <a:t>Срещи с родители на децата</a:t>
            </a:r>
            <a:endParaRPr lang="bg-BG" dirty="0"/>
          </a:p>
        </p:txBody>
      </p:sp>
      <p:sp>
        <p:nvSpPr>
          <p:cNvPr id="11" name="Подзаглавие 10"/>
          <p:cNvSpPr>
            <a:spLocks noGrp="1"/>
          </p:cNvSpPr>
          <p:nvPr>
            <p:ph type="subTitle" idx="1"/>
          </p:nvPr>
        </p:nvSpPr>
        <p:spPr>
          <a:xfrm>
            <a:off x="1543050" y="4005942"/>
            <a:ext cx="9144000" cy="1028700"/>
          </a:xfrm>
        </p:spPr>
        <p:txBody>
          <a:bodyPr>
            <a:normAutofit fontScale="92500" lnSpcReduction="10000"/>
          </a:bodyPr>
          <a:lstStyle/>
          <a:p>
            <a:r>
              <a:rPr lang="bg-BG" dirty="0">
                <a:latin typeface="Arial" pitchFamily="34" charset="0"/>
                <a:cs typeface="Arial" pitchFamily="34" charset="0"/>
              </a:rPr>
              <a:t>1.Запознаване с педагогическата практика „Утринна приказка“. Раздаване анкетни карти.</a:t>
            </a:r>
          </a:p>
          <a:p>
            <a:r>
              <a:rPr lang="bg-BG" dirty="0">
                <a:latin typeface="Arial" pitchFamily="34" charset="0"/>
                <a:cs typeface="Arial" pitchFamily="34" charset="0"/>
              </a:rPr>
              <a:t>2. Подписване на споразумение за сътрудничество</a:t>
            </a:r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1428683"/>
            <a:ext cx="3215003" cy="214333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26" y="1428683"/>
            <a:ext cx="3707904" cy="2471936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 flipV="1">
            <a:off x="1322613" y="3572017"/>
            <a:ext cx="8817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3" name="Картина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5" y="5034642"/>
            <a:ext cx="2710544" cy="1807029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4904368"/>
            <a:ext cx="2507230" cy="1937303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7" y="4950971"/>
            <a:ext cx="2334986" cy="17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8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645A039-29E6-4248-9FCE-72E0F851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8118"/>
          </a:xfrm>
        </p:spPr>
        <p:txBody>
          <a:bodyPr>
            <a:normAutofit/>
          </a:bodyPr>
          <a:lstStyle/>
          <a:p>
            <a:pPr algn="ctr"/>
            <a:r>
              <a:rPr lang="bg-BG" sz="3600" b="1" dirty="0">
                <a:latin typeface="Arial" pitchFamily="34" charset="0"/>
                <a:cs typeface="Arial" pitchFamily="34" charset="0"/>
              </a:rPr>
              <a:t>Кът „Утринна приказка“</a:t>
            </a:r>
            <a:endParaRPr lang="bg-BG" sz="3600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30" y="1492998"/>
            <a:ext cx="3336202" cy="2502152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176" y="1082576"/>
            <a:ext cx="2214246" cy="2952328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46" y="4254207"/>
            <a:ext cx="3125253" cy="2343940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4034904"/>
            <a:ext cx="3336202" cy="2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4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9C0EBFB-EA10-483D-AE23-E88E03F5C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>
                <a:latin typeface="Arial" pitchFamily="34" charset="0"/>
                <a:cs typeface="Arial" pitchFamily="34" charset="0"/>
              </a:rPr>
              <a:t>Приказките са интересни с мама…</a:t>
            </a:r>
            <a:endParaRPr lang="bg-BG" dirty="0"/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28" y="1650514"/>
            <a:ext cx="2486927" cy="1639551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25" y="1637145"/>
            <a:ext cx="2673820" cy="1762763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40" y="1637145"/>
            <a:ext cx="2582860" cy="1702796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01" y="1622617"/>
            <a:ext cx="2717892" cy="1791818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74" y="4069630"/>
            <a:ext cx="3760519" cy="2203723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35" y="4069630"/>
            <a:ext cx="3737105" cy="2190002"/>
          </a:xfrm>
          <a:prstGeom prst="rect">
            <a:avLst/>
          </a:prstGeom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91" y="4069630"/>
            <a:ext cx="3044463" cy="220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F2229CC-4B82-4F2A-9F16-16605527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804"/>
          </a:xfrm>
        </p:spPr>
        <p:txBody>
          <a:bodyPr/>
          <a:lstStyle/>
          <a:p>
            <a:pPr algn="ctr"/>
            <a:r>
              <a:rPr lang="bg-BG" b="1" dirty="0">
                <a:latin typeface="Arial" pitchFamily="34" charset="0"/>
                <a:cs typeface="Arial" pitchFamily="34" charset="0"/>
              </a:rPr>
              <a:t>…увлекателни с тате…</a:t>
            </a:r>
            <a:endParaRPr lang="bg-BG" dirty="0"/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58" y="5154619"/>
            <a:ext cx="2067748" cy="1550811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89" y="5154619"/>
            <a:ext cx="2133233" cy="1599925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18" y="5061487"/>
            <a:ext cx="2191925" cy="1643944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57" y="3409367"/>
            <a:ext cx="2031004" cy="1523254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1" y="3409367"/>
            <a:ext cx="2001922" cy="1525665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152" y="3343238"/>
            <a:ext cx="2122392" cy="1591794"/>
          </a:xfrm>
          <a:prstGeom prst="rect">
            <a:avLst/>
          </a:prstGeom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57" y="1408009"/>
            <a:ext cx="1939674" cy="1454755"/>
          </a:xfrm>
          <a:prstGeom prst="rect">
            <a:avLst/>
          </a:prstGeom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015" y="1416701"/>
            <a:ext cx="2169094" cy="1446063"/>
          </a:xfrm>
          <a:prstGeom prst="rect">
            <a:avLst/>
          </a:prstGeom>
        </p:spPr>
      </p:pic>
      <p:pic>
        <p:nvPicPr>
          <p:cNvPr id="19" name="Картина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18" y="1401480"/>
            <a:ext cx="2191925" cy="146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02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558AD30-F45B-4AAA-A28A-E9D2576BDD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371114" cy="445180"/>
          </a:xfrm>
        </p:spPr>
        <p:txBody>
          <a:bodyPr>
            <a:noAutofit/>
          </a:bodyPr>
          <a:lstStyle/>
          <a:p>
            <a:r>
              <a:rPr lang="bg-BG" sz="3600" b="1" dirty="0">
                <a:latin typeface="Arial" pitchFamily="34" charset="0"/>
                <a:cs typeface="Arial" pitchFamily="34" charset="0"/>
              </a:rPr>
              <a:t>поучителни с дядо…</a:t>
            </a:r>
            <a:endParaRPr lang="bg-BG" sz="360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 rot="21368800">
            <a:off x="1902622" y="4945959"/>
            <a:ext cx="6405324" cy="1170759"/>
          </a:xfrm>
        </p:spPr>
        <p:txBody>
          <a:bodyPr>
            <a:normAutofit/>
          </a:bodyPr>
          <a:lstStyle/>
          <a:p>
            <a:endParaRPr lang="bg-BG" dirty="0"/>
          </a:p>
        </p:txBody>
      </p:sp>
      <p:pic>
        <p:nvPicPr>
          <p:cNvPr id="11" name="Картина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44923"/>
            <a:ext cx="3456384" cy="259228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48" y="1744923"/>
            <a:ext cx="3972000" cy="2648000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222" y="4005064"/>
            <a:ext cx="3972000" cy="2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05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b="1" dirty="0"/>
              <a:t>… забавни с баба…</a:t>
            </a: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3" y="1308896"/>
            <a:ext cx="4331323" cy="288754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307" y="2661521"/>
            <a:ext cx="3779912" cy="2519941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636" y="4077072"/>
            <a:ext cx="3779912" cy="2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66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374</Words>
  <Application>Microsoft Office PowerPoint</Application>
  <PresentationFormat>Широк екран</PresentationFormat>
  <Paragraphs>32</Paragraphs>
  <Slides>24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24</vt:i4>
      </vt:variant>
    </vt:vector>
  </HeadingPairs>
  <TitlesOfParts>
    <vt:vector size="31" baseType="lpstr">
      <vt:lpstr>a_AlbionicTtlRg&amp;Bt</vt:lpstr>
      <vt:lpstr>Arial</vt:lpstr>
      <vt:lpstr>Arial Black</vt:lpstr>
      <vt:lpstr>Calibri</vt:lpstr>
      <vt:lpstr>Calibri Light</vt:lpstr>
      <vt:lpstr>Monotype Corsiva</vt:lpstr>
      <vt:lpstr>Тема на Office</vt:lpstr>
      <vt:lpstr>Презентация на PowerPoint</vt:lpstr>
      <vt:lpstr>ДГ „Лилия“ с. Брестовец участва в адаптационен психолого-педагогически модел за съвместна работа на учители и представители на семейната общност</vt:lpstr>
      <vt:lpstr>Подготовка за стартиране на педагогическа практика „Утринна приказка“</vt:lpstr>
      <vt:lpstr>Срещи с родители на децата</vt:lpstr>
      <vt:lpstr>Кът „Утринна приказка“</vt:lpstr>
      <vt:lpstr>Приказките са интересни с мама…</vt:lpstr>
      <vt:lpstr>…увлекателни с тате…</vt:lpstr>
      <vt:lpstr>поучителни с дядо…</vt:lpstr>
      <vt:lpstr>… забавни с баба…</vt:lpstr>
      <vt:lpstr>Родителите не само умеят да четат приказки, но са и добри артисти.</vt:lpstr>
      <vt:lpstr>Разговори в стаята на семейната общност, и подготовка за следваща приказка</vt:lpstr>
      <vt:lpstr>ДГ „Лилия“ с. Брестовец участва в целеполагащ психолого-педагогически практико-приложен модел за работа на учители с  4-5 г. деца.</vt:lpstr>
      <vt:lpstr>Приказките са наш помощник при възпитанието на децата. Историите в тях са интересни и поучителни.</vt:lpstr>
      <vt:lpstr>Продължаваме да учим с приказките и в следващи моменти от дневния режим.</vt:lpstr>
      <vt:lpstr>Изразяваме наученото с думи, движения и емоции. </vt:lpstr>
      <vt:lpstr>ДГ „Лилия“ с. Брестовец участва в прилагане на трансформиращ психолого – педагогически и практико – приложен модел за работа на учителя с деца от трета възрастова група в ДГ.</vt:lpstr>
      <vt:lpstr>Преразказът на приказки спомага за развиването на културната грамотност и провокира любопитството на децата.</vt:lpstr>
      <vt:lpstr>Драматизации на любими приказки.</vt:lpstr>
      <vt:lpstr>Награди и грамоти за участниците в ПП «Утринна приказка»</vt:lpstr>
      <vt:lpstr>ФОРМИРАЩ  ПСИХОЛОГО- ПЕДАГОГИЧЕСКИ И ПРАКТИКО- ПРИЛОЖЕН МОДЕЛ  МОДЕЛ </vt:lpstr>
      <vt:lpstr>УЧИТЕЛИТЕ ОБОГАТИХМЕ ЗНАНИЯТА СИ И ПРОЯВЯВАМЕ КРЕАТИВНОСТ В ОБРАЗОВАТЕЛНИЯ ПРОЦЕС И ИЗПОЛЗВАМЕ ПРИКАЗКИТЕ КАТО МЕТОД И СРЕДСТВО ЗА ОБУЧЕНИЕ ПО РАЗЛИЧНИТЕ ОБРАЗОВАТЕЛНИ НАПРАВЛЕНИЯ. </vt:lpstr>
      <vt:lpstr>ПРИКАЗКАТА ПРИСЪСТВА В ЕЖЕДНЕВИЕТО НИ В ОБУЧАВАЩИ,ИГРОВИ И ПРАКТИЧЕСКИ СИТУАЦИИ </vt:lpstr>
      <vt:lpstr> ЕКИПЪТ НА ДЕТСКАТА ГРАДИНА СЪЗДАДОХМЕ АТМОСФЕРА КЪДЕТО РОДИТЕЛИ И УЧИТЕЛИ РАБОТИМ СЪВМЕСТНО. ДЕЦАТА СА ЩАСТЛИВИ ДА ВИДЯТ ПРЕДСТАВЕТЕЛ НА СЕМЕЙНАТА ОБЩНОСТ В ДЕТКАТА ГРАДИНА. ТЕ СЕ ЧУВСТВАТ СИГУРНИ И УВЕРЕНИ.  А ЩАСТЛИВИ ДЕЦА ОЗНАЧАВА УСПЕШНО ДЕТСКО ЗАВЕДЕНИЕ. 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Толи</dc:creator>
  <cp:lastModifiedBy>Толи</cp:lastModifiedBy>
  <cp:revision>33</cp:revision>
  <cp:lastPrinted>2023-04-08T15:16:31Z</cp:lastPrinted>
  <dcterms:created xsi:type="dcterms:W3CDTF">2021-06-16T17:15:54Z</dcterms:created>
  <dcterms:modified xsi:type="dcterms:W3CDTF">2023-04-08T15:17:13Z</dcterms:modified>
</cp:coreProperties>
</file>